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34_8475FAF8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35_753CB6CB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36_FC224F50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3C_200E5279.xml" ContentType="application/vnd.ms-powerpoint.comments+xml"/>
  <Override PartName="/ppt/notesSlides/notesSlide11.xml" ContentType="application/vnd.openxmlformats-officedocument.presentationml.notesSlide+xml"/>
  <Override PartName="/ppt/comments/modernComment_13A_F64B914D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3E_A295D2D5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17" r:id="rId5"/>
    <p:sldId id="307" r:id="rId6"/>
    <p:sldId id="308" r:id="rId7"/>
    <p:sldId id="278" r:id="rId8"/>
    <p:sldId id="309" r:id="rId9"/>
    <p:sldId id="263" r:id="rId10"/>
    <p:sldId id="310" r:id="rId11"/>
    <p:sldId id="311" r:id="rId12"/>
    <p:sldId id="312" r:id="rId13"/>
    <p:sldId id="316" r:id="rId14"/>
    <p:sldId id="314" r:id="rId15"/>
    <p:sldId id="315" r:id="rId16"/>
    <p:sldId id="318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561429A2-8A42-40AA-D9B4-91581A7AE7E7}" name="Selena M Saenz" initials="SS" userId="S::selena.saenz@pharr-tx.gov::232791d5-06eb-44aa-87c8-db859d83f2ec" providerId="AD"/>
  <p188:author id="{A4FE48B5-38C3-1166-622C-114055CA380C}" name="Niko Tapangan" initials="NT" userId="S::niko.tapangan@pharr-tx.gov::0e6ddd78-f29d-4688-a54d-b60c61d3a1f8" providerId="AD"/>
  <p188:author id="{E73BABB8-3DDC-9FE9-7061-DF52837A0EB9}" name="Ruby Ramirez" initials="RR" userId="S::ruby.ramirez@pharr-tx.gov::1bb452bd-9738-40e8-a05e-c48f2bc164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0B8"/>
    <a:srgbClr val="7BEDB4"/>
    <a:srgbClr val="FFF4ED"/>
    <a:srgbClr val="505A47"/>
    <a:srgbClr val="636A58"/>
    <a:srgbClr val="D1D8B7"/>
    <a:srgbClr val="A09D79"/>
    <a:srgbClr val="AD5C4D"/>
    <a:srgbClr val="543E35"/>
    <a:srgbClr val="63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46F867-3EFB-DE73-F88D-70FCB98A9D7D}" v="9" dt="2025-10-14T21:15:51.629"/>
    <p1510:client id="{ED8BEF36-B2A2-425A-A865-B93BC11EDACA}" v="1" dt="2025-10-16T18:39:07.069"/>
  </p1510:revLst>
</p1510:revInfo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0" y="492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omments/modernComment_134_8475FA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244E90-7AD3-4394-B6F9-F2EE06F879B3}" authorId="{E73BABB8-3DDC-9FE9-7061-DF52837A0EB9}" created="2025-09-23T16:22:38.960">
    <pc:sldMkLst xmlns:pc="http://schemas.microsoft.com/office/powerpoint/2013/main/command">
      <pc:docMk/>
      <pc:sldMk cId="2222324472" sldId="308"/>
    </pc:sldMkLst>
    <p188:replyLst>
      <p188:reply id="{0E1101CF-2BAA-49C8-B694-51E5F059C01D}" authorId="{561429A2-8A42-40AA-D9B4-91581A7AE7E7}" created="2025-09-23T16:25:44.226">
        <p188:txBody>
          <a:bodyPr/>
          <a:lstStyle/>
          <a:p>
            <a:r>
              <a:rPr lang="en-US"/>
              <a:t>I was just about to do that lol</a:t>
            </a:r>
          </a:p>
        </p188:txBody>
      </p188:reply>
      <p188:reply id="{36101AF1-B9CB-4BBB-AB7E-2B2008FCB8A9}" authorId="{E73BABB8-3DDC-9FE9-7061-DF52837A0EB9}" created="2025-09-23T16:35:27.698">
        <p188:txBody>
          <a:bodyPr/>
          <a:lstStyle/>
          <a:p>
            <a:r>
              <a:rPr lang="en-US"/>
              <a:t>Lol yes, I just wanted to add the note in case we forgot</a:t>
            </a:r>
          </a:p>
        </p188:txBody>
      </p188:reply>
    </p188:replyLst>
    <p188:txBody>
      <a:bodyPr/>
      <a:lstStyle/>
      <a:p>
        <a:r>
          <a:rPr lang="en-US"/>
          <a:t>[@Selena M Saenz] add traditional backyard gardens to this slide</a:t>
        </a:r>
      </a:p>
    </p188:txBody>
  </p188:cm>
</p188:cmLst>
</file>

<file path=ppt/comments/modernComment_135_753CB6C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28A44A-150F-40C9-A718-421019763FEA}" authorId="{A4FE48B5-38C3-1166-622C-114055CA380C}" created="2025-10-03T20:43:17.497">
    <pc:sldMkLst xmlns:pc="http://schemas.microsoft.com/office/powerpoint/2013/main/command">
      <pc:docMk/>
      <pc:sldMk cId="1966913227" sldId="309"/>
    </pc:sldMkLst>
    <p188:txBody>
      <a:bodyPr/>
      <a:lstStyle/>
      <a:p>
        <a:r>
          <a:rPr lang="en-US"/>
          <a:t>It may be useful to include pictures of plants with root rot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10-03T20:44:46.173" authorId="{561429A2-8A42-40AA-D9B4-91581A7AE7E7}"/>
          </p223:rxn>
        </p223:reactions>
      </p:ext>
    </p188:extLst>
  </p188:cm>
</p188:cmLst>
</file>

<file path=ppt/comments/modernComment_136_FC224F5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C41F8C-0D40-4149-804D-E61C80992C86}" authorId="{A4FE48B5-38C3-1166-622C-114055CA380C}" created="2025-09-30T16:35:06.27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30106960" sldId="310"/>
      <ac:spMk id="12" creationId="{23559DB7-CE54-B075-0D97-974515DCD0F5}"/>
    </ac:deMkLst>
    <p188:replyLst>
      <p188:reply id="{2DA03EC2-0D7D-48E5-8F15-A4A5E04EE352}" authorId="{561429A2-8A42-40AA-D9B4-91581A7AE7E7}" created="2025-10-03T19:26:43.702">
        <p188:txBody>
          <a:bodyPr/>
          <a:lstStyle/>
          <a:p>
            <a:r>
              <a:rPr lang="en-US"/>
              <a:t>For this I was thinking of having in my notes to talk about 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10-03T20:28:56.172" authorId="{A4FE48B5-38C3-1166-622C-114055CA380C}"/>
              </p223:rxn>
            </p223:reactions>
          </p:ext>
        </p188:extLst>
      </p188:reply>
    </p188:replyLst>
    <p188:txBody>
      <a:bodyPr/>
      <a:lstStyle/>
      <a:p>
        <a:r>
          <a:rPr lang="en-US"/>
          <a:t>I recommend including some info on what the 9a and 9b Hardiness Zones mean as well as including related tips knowing we are in those zones</a:t>
        </a:r>
      </a:p>
    </p188:txBody>
  </p188:cm>
</p188:cmLst>
</file>

<file path=ppt/comments/modernComment_13A_F64B914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7042D8-A22C-42EA-8398-D6670AADBF1C}" authorId="{A4FE48B5-38C3-1166-622C-114055CA380C}" created="2025-09-30T16:26:35.012">
    <pc:sldMkLst xmlns:pc="http://schemas.microsoft.com/office/powerpoint/2013/main/command">
      <pc:docMk/>
      <pc:sldMk cId="4132147533" sldId="314"/>
    </pc:sldMkLst>
    <p188:txBody>
      <a:bodyPr/>
      <a:lstStyle/>
      <a:p>
        <a:r>
          <a:rPr lang="en-US"/>
          <a:t>Please include info on what to use to clean their tools </a:t>
        </a:r>
      </a:p>
    </p188:txBody>
  </p188:cm>
</p188:cmLst>
</file>

<file path=ppt/comments/modernComment_13C_200E527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E2D94C6-D8C7-4376-BFE1-2937787047F8}" authorId="{E73BABB8-3DDC-9FE9-7061-DF52837A0EB9}" created="2025-09-23T16:33:25.325">
    <pc:sldMkLst xmlns:pc="http://schemas.microsoft.com/office/powerpoint/2013/main/command">
      <pc:docMk/>
      <pc:sldMk cId="537809529" sldId="316"/>
    </pc:sldMkLst>
    <p188:txBody>
      <a:bodyPr/>
      <a:lstStyle/>
      <a:p>
        <a:r>
          <a:rPr lang="en-US"/>
          <a:t>[@Selena M Saenz] Love this but maybe make the seasons BOLD to make this information reader friendly/simpler to grasp information.</a:t>
        </a:r>
      </a:p>
    </p188:txBody>
  </p188:cm>
  <p188:cm id="{508032D8-C981-4C3E-9A69-B7A16A57B142}" authorId="{A4FE48B5-38C3-1166-622C-114055CA380C}" created="2025-09-30T16:30:28.186">
    <pc:sldMkLst xmlns:pc="http://schemas.microsoft.com/office/powerpoint/2013/main/command">
      <pc:docMk/>
      <pc:sldMk cId="537809529" sldId="316"/>
    </pc:sldMkLst>
    <p188:replyLst>
      <p188:reply id="{DCD487E9-99F9-45DF-A561-FA764A86A44D}" authorId="{561429A2-8A42-40AA-D9B4-91581A7AE7E7}" created="2025-09-30T18:55:05.822">
        <p188:txBody>
          <a:bodyPr/>
          <a:lstStyle/>
          <a:p>
            <a:r>
              <a:rPr lang="en-US"/>
              <a:t>These apply to both indoor and outdoor</a:t>
            </a:r>
          </a:p>
        </p188:txBody>
      </p188:reply>
    </p188:replyLst>
    <p188:txBody>
      <a:bodyPr/>
      <a:lstStyle/>
      <a:p>
        <a:r>
          <a:rPr lang="en-US"/>
          <a:t>Are these tips for potted plants or do they apply to ones that will be planted outdoors too?
I only ask because we have often been told outdoor native plants should be planted in October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10-03T20:44:03.091" authorId="{A4FE48B5-38C3-1166-622C-114055CA380C}"/>
          </p223:rxn>
        </p223:reactions>
      </p:ext>
    </p188:extLst>
  </p188:cm>
</p188:cmLst>
</file>

<file path=ppt/comments/modernComment_13E_A295D2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CCC9C36-4700-4DF2-8A88-569710C29E25}" authorId="{E73BABB8-3DDC-9FE9-7061-DF52837A0EB9}" created="2025-09-23T16:24:11.180">
    <pc:sldMkLst xmlns:pc="http://schemas.microsoft.com/office/powerpoint/2013/main/command">
      <pc:docMk/>
      <pc:sldMk cId="2727727829" sldId="318"/>
    </pc:sldMkLst>
    <p188:replyLst>
      <p188:reply id="{07440E5A-D2FE-493C-B8AA-CF5CAB11D6D3}" authorId="{561429A2-8A42-40AA-D9B4-91581A7AE7E7}" created="2025-09-23T17:03:09.723">
        <p188:txBody>
          <a:bodyPr/>
          <a:lstStyle/>
          <a:p>
            <a:r>
              <a:rPr lang="en-US"/>
              <a:t>For my info I just put my email and work number along with my name correct?</a:t>
            </a:r>
          </a:p>
        </p188:txBody>
      </p188:reply>
    </p188:replyLst>
    <p188:txBody>
      <a:bodyPr/>
      <a:lstStyle/>
      <a:p>
        <a:r>
          <a:rPr lang="en-US"/>
          <a:t>[@Selena M Saenz] This slide and the slide 14 can be combined.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10/15/2025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compost to soil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80673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0998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2748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878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hardiness zone and what works best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ratio on soap spray</a:t>
            </a:r>
          </a:p>
          <a:p>
            <a:endParaRPr lang="en-US"/>
          </a:p>
          <a:p>
            <a:r>
              <a:rPr lang="en-US"/>
              <a:t>What attracts beneficial insects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49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C_200E527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18/10/relationships/comments" Target="../comments/modernComment_13A_F64B914D.xml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E_A295D2D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selena.saenz@pharr-tx.gov" TargetMode="Externa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4_8475FAF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5_753CB6CB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hyperlink" Target="https://www.rawpixel.com/search/backyard?sort=curated&amp;page=1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spruce.com/how-to-test-soil-acidity-alkalinity-without-a-test-kit-138858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learn.e-limu.org/topic/view/?c=48&amp;t=267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6_FC224F50.xml"/><Relationship Id="rId7" Type="http://schemas.openxmlformats.org/officeDocument/2006/relationships/hyperlink" Target="https://planthardiness.ars.usda.gov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eg"/><Relationship Id="rId7" Type="http://schemas.openxmlformats.org/officeDocument/2006/relationships/hyperlink" Target="https://www.flickr.com/photos/scotnelson/4025609331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orestryimages.org/browse/detail.cfm?imgnum=5475070" TargetMode="Externa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www.thespruce.com/how-and-when-to-prune-plants-1403009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1846245"/>
            <a:ext cx="10360152" cy="1863690"/>
          </a:xfrm>
        </p:spPr>
        <p:txBody>
          <a:bodyPr anchor="ctr"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Maintain Your 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At-Home Garden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E00D90-5859-DE0B-B2A6-DBCF6115AFBA}"/>
              </a:ext>
            </a:extLst>
          </p:cNvPr>
          <p:cNvSpPr txBox="1"/>
          <p:nvPr/>
        </p:nvSpPr>
        <p:spPr>
          <a:xfrm>
            <a:off x="3401785" y="3883967"/>
            <a:ext cx="538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Tips for Healthy, Thriving Plants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D4E9C-427B-3720-E534-F6F32C3BF385}"/>
              </a:ext>
            </a:extLst>
          </p:cNvPr>
          <p:cNvSpPr txBox="1"/>
          <p:nvPr/>
        </p:nvSpPr>
        <p:spPr>
          <a:xfrm>
            <a:off x="4072345" y="4351327"/>
            <a:ext cx="404730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Dreaming Outloud Script Pro"/>
                <a:cs typeface="Dreaming Outloud Script Pro"/>
              </a:rPr>
              <a:t>Selena M Saenz</a:t>
            </a:r>
            <a:endParaRPr lang="en-US" sz="2800">
              <a:latin typeface="Gill Sans Nova Light"/>
              <a:cs typeface="Dreaming Outloud Script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41515-C236-C9C2-D1DF-C0722D11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776" y="5529943"/>
            <a:ext cx="3137750" cy="9470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609B336-9B34-1D1A-C738-B015DCD41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75" y="4288410"/>
            <a:ext cx="3210782" cy="32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E3FD31-D19A-BFEB-821F-C0010383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894" y="1150033"/>
            <a:ext cx="5449824" cy="957943"/>
          </a:xfrm>
        </p:spPr>
        <p:txBody>
          <a:bodyPr/>
          <a:lstStyle/>
          <a:p>
            <a:pPr algn="ctr"/>
            <a:r>
              <a:rPr lang="en-US" sz="4000"/>
              <a:t>Seasonal Tips</a:t>
            </a:r>
            <a:endParaRPr lang="en-US"/>
          </a:p>
        </p:txBody>
      </p:sp>
      <p:pic>
        <p:nvPicPr>
          <p:cNvPr id="13" name="Picture Placeholder 12" descr="A picture containing person, ground, outdoor, vegetable&#10;&#10;AI-generated content may be incorrect.">
            <a:extLst>
              <a:ext uri="{FF2B5EF4-FFF2-40B4-BE49-F238E27FC236}">
                <a16:creationId xmlns:a16="http://schemas.microsoft.com/office/drawing/2014/main" id="{DDCD094A-ABF1-CF01-C2FF-5CF1D95B47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34675" r="14293"/>
          <a:stretch>
            <a:fillRect/>
          </a:stretch>
        </p:blipFill>
        <p:spPr>
          <a:xfrm>
            <a:off x="0" y="261780"/>
            <a:ext cx="5046134" cy="659622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61A35-D527-0167-3594-ED4F5BBDE85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18347" y="2462610"/>
            <a:ext cx="6517195" cy="2860504"/>
          </a:xfrm>
        </p:spPr>
        <p:txBody>
          <a:bodyPr/>
          <a:lstStyle/>
          <a:p>
            <a:r>
              <a:rPr lang="en-US" b="1">
                <a:solidFill>
                  <a:srgbClr val="505A47"/>
                </a:solidFill>
              </a:rPr>
              <a:t>Spring</a:t>
            </a:r>
            <a:r>
              <a:rPr lang="en-US">
                <a:solidFill>
                  <a:srgbClr val="505A47"/>
                </a:solidFill>
              </a:rPr>
              <a:t>: </a:t>
            </a:r>
            <a:r>
              <a:rPr lang="en-US" cap="none"/>
              <a:t>Start seeds indoors, enrich soil</a:t>
            </a:r>
            <a:endParaRPr lang="en-US"/>
          </a:p>
          <a:p>
            <a:r>
              <a:rPr lang="en-US" b="1">
                <a:solidFill>
                  <a:srgbClr val="505A47"/>
                </a:solidFill>
              </a:rPr>
              <a:t>Summer</a:t>
            </a:r>
            <a:r>
              <a:rPr lang="en-US">
                <a:solidFill>
                  <a:srgbClr val="505A47"/>
                </a:solidFill>
              </a:rPr>
              <a:t>: </a:t>
            </a:r>
            <a:r>
              <a:rPr lang="en-US" cap="none"/>
              <a:t>Water deeply, mulch more</a:t>
            </a:r>
            <a:endParaRPr lang="en-US"/>
          </a:p>
          <a:p>
            <a:r>
              <a:rPr lang="en-US" b="1">
                <a:solidFill>
                  <a:srgbClr val="505A47"/>
                </a:solidFill>
              </a:rPr>
              <a:t>Fall</a:t>
            </a:r>
            <a:r>
              <a:rPr lang="en-US">
                <a:solidFill>
                  <a:srgbClr val="505A47"/>
                </a:solidFill>
              </a:rPr>
              <a:t>: </a:t>
            </a:r>
            <a:r>
              <a:rPr lang="en-US" cap="none"/>
              <a:t>Harvest, compost leaves</a:t>
            </a:r>
            <a:endParaRPr lang="en-US"/>
          </a:p>
          <a:p>
            <a:r>
              <a:rPr lang="en-US" b="1">
                <a:solidFill>
                  <a:srgbClr val="505A47"/>
                </a:solidFill>
              </a:rPr>
              <a:t>Winter</a:t>
            </a:r>
            <a:r>
              <a:rPr lang="en-US">
                <a:solidFill>
                  <a:srgbClr val="505A47"/>
                </a:solidFill>
              </a:rPr>
              <a:t>: </a:t>
            </a:r>
            <a:r>
              <a:rPr lang="en-US" cap="none"/>
              <a:t>Protect perennials, plan for next season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76313-F1C8-57CB-82F6-54BC07D3B9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0013" y="5880100"/>
            <a:ext cx="661987" cy="895350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095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B33A77B-664F-FFD3-D61A-0D344C26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436880"/>
            <a:ext cx="10360152" cy="914400"/>
          </a:xfrm>
        </p:spPr>
        <p:txBody>
          <a:bodyPr/>
          <a:lstStyle/>
          <a:p>
            <a:r>
              <a:rPr lang="en-US" sz="3600"/>
              <a:t>Tools &amp;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B0F3C-5228-C9FB-1212-1D4894C80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6079" y="1713991"/>
            <a:ext cx="7217664" cy="4846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36A58"/>
              </a:buClr>
              <a:buSzPct val="90000"/>
            </a:pPr>
            <a:r>
              <a:rPr lang="en-US" cap="none"/>
              <a:t>Basic tools work just fine - no need for fancy equipment!</a:t>
            </a:r>
            <a:endParaRPr lang="en-US"/>
          </a:p>
          <a:p>
            <a:pPr lvl="1">
              <a:buClr>
                <a:srgbClr val="636A58"/>
              </a:buClr>
              <a:buSzPct val="90000"/>
            </a:pPr>
            <a:r>
              <a:rPr lang="en-US"/>
              <a:t>Some of the basics: </a:t>
            </a:r>
            <a:r>
              <a:rPr lang="en-US" b="1"/>
              <a:t>gloves</a:t>
            </a:r>
            <a:r>
              <a:rPr lang="en-US" b="1" cap="none"/>
              <a:t>, pruners, trowel, </a:t>
            </a:r>
            <a:r>
              <a:rPr lang="en-US" b="1"/>
              <a:t>and a watering</a:t>
            </a:r>
            <a:r>
              <a:rPr lang="en-US" b="1" cap="none"/>
              <a:t> can</a:t>
            </a:r>
            <a:endParaRPr lang="en-US" b="1" cap="all"/>
          </a:p>
          <a:p>
            <a:pPr>
              <a:buClr>
                <a:srgbClr val="636A58"/>
              </a:buClr>
              <a:buSzPct val="90000"/>
            </a:pPr>
            <a:r>
              <a:rPr lang="en-US" cap="none"/>
              <a:t>Optional tools: soil tester, compost bin, or grow lights</a:t>
            </a:r>
          </a:p>
          <a:p>
            <a:pPr>
              <a:buClr>
                <a:srgbClr val="636A58"/>
              </a:buClr>
              <a:buSzPct val="90000"/>
            </a:pPr>
            <a:r>
              <a:rPr lang="en-US" cap="none"/>
              <a:t>Make sure to keep your tools </a:t>
            </a:r>
            <a:r>
              <a:rPr lang="en-US" b="1" cap="none"/>
              <a:t>clean </a:t>
            </a:r>
            <a:r>
              <a:rPr lang="en-US" cap="none"/>
              <a:t>in between uses to avoid spreading pest and disease</a:t>
            </a:r>
          </a:p>
          <a:p>
            <a:pPr lvl="1">
              <a:buClr>
                <a:srgbClr val="636A58"/>
              </a:buClr>
              <a:buSzPct val="90000"/>
            </a:pPr>
            <a:r>
              <a:rPr lang="en-US" cap="none"/>
              <a:t>To clean garden tools, first brush or rinse off loose soil, then scrub remaining dirt with a wire brush or steel wool. </a:t>
            </a:r>
            <a:endParaRPr lang="en-US"/>
          </a:p>
          <a:p>
            <a:pPr lvl="1">
              <a:buClr>
                <a:srgbClr val="636A58"/>
              </a:buClr>
              <a:buSzPct val="90000"/>
            </a:pPr>
            <a:r>
              <a:rPr lang="en-US" cap="none"/>
              <a:t>For </a:t>
            </a:r>
            <a:r>
              <a:rPr lang="en-US" b="1" cap="none"/>
              <a:t>rust or sap</a:t>
            </a:r>
            <a:r>
              <a:rPr lang="en-US" cap="none"/>
              <a:t>, use a baking soda and vinegar paste, or soak in white vinegar or a bleach solution. </a:t>
            </a:r>
            <a:endParaRPr lang="en-US"/>
          </a:p>
          <a:p>
            <a:pPr lvl="1">
              <a:buClr>
                <a:srgbClr val="636A58"/>
              </a:buClr>
              <a:buSzPct val="90000"/>
            </a:pPr>
            <a:r>
              <a:rPr lang="en-US" cap="none"/>
              <a:t>After rinsing and thoroughly drying, </a:t>
            </a:r>
            <a:r>
              <a:rPr lang="en-US" b="1" cap="none"/>
              <a:t>disinfect </a:t>
            </a:r>
            <a:r>
              <a:rPr lang="en-US" cap="none"/>
              <a:t>with rubbing alcohol or a bleach solution to kill bacteria. </a:t>
            </a:r>
            <a:endParaRPr lang="en-US"/>
          </a:p>
          <a:p>
            <a:pPr lvl="1">
              <a:buClr>
                <a:srgbClr val="636A58"/>
              </a:buClr>
              <a:buSzPct val="90000"/>
            </a:pPr>
            <a:r>
              <a:rPr lang="en-US" cap="none"/>
              <a:t>Finish by applying a multi-purpose or plant-based oil to metal parts to prevent rust</a:t>
            </a:r>
            <a:r>
              <a:rPr lang="en-US"/>
              <a:t>,</a:t>
            </a:r>
            <a:r>
              <a:rPr lang="en-US" cap="none"/>
              <a:t> and smooth wooden handles with linseed oil</a:t>
            </a:r>
            <a:r>
              <a:rPr lang="en-US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9500A-4B75-29F9-CE37-C3E13D6A5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6C1FDA-643D-C3B1-4F8B-BEB76F29C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4" b="91760" l="4419" r="95814">
                        <a14:foregroundMark x1="10000" y1="52095" x2="4186" y2="56564"/>
                        <a14:foregroundMark x1="4186" y1="56564" x2="8256" y2="61592"/>
                        <a14:foregroundMark x1="8256" y1="61592" x2="10581" y2="61592"/>
                        <a14:foregroundMark x1="5581" y1="56425" x2="6977" y2="62011"/>
                        <a14:foregroundMark x1="4419" y1="73464" x2="10116" y2="66061"/>
                        <a14:foregroundMark x1="21512" y1="87989" x2="27209" y2="91760"/>
                        <a14:foregroundMark x1="27209" y1="91760" x2="29651" y2="88966"/>
                        <a14:foregroundMark x1="88721" y1="68017" x2="95465" y2="53492"/>
                        <a14:foregroundMark x1="95465" y1="53492" x2="95000" y2="37291"/>
                        <a14:foregroundMark x1="95000" y1="37291" x2="92209" y2="28771"/>
                        <a14:foregroundMark x1="92209" y1="28771" x2="86163" y2="26816"/>
                        <a14:foregroundMark x1="86163" y1="26816" x2="86163" y2="26816"/>
                        <a14:foregroundMark x1="94884" y1="38408" x2="95930" y2="46369"/>
                        <a14:foregroundMark x1="95930" y1="46369" x2="95000" y2="52654"/>
                        <a14:foregroundMark x1="64070" y1="9497" x2="70581" y2="6844"/>
                        <a14:foregroundMark x1="70581" y1="6844" x2="71512" y2="9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0079" y="446405"/>
            <a:ext cx="2173721" cy="1809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B7B7D1-2C30-54E0-96ED-0F6FE09F1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044" y="1609144"/>
            <a:ext cx="1728107" cy="1728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FCD76-7150-0814-0EFB-D2C6266A0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89951" l="4085" r="95098">
                        <a14:foregroundMark x1="4085" y1="74755" x2="10948" y2="65931"/>
                        <a14:foregroundMark x1="90033" y1="24510" x2="95098" y2="35539"/>
                        <a14:foregroundMark x1="95098" y1="35539" x2="90359" y2="3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0672" y="2868821"/>
            <a:ext cx="2330906" cy="1553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5845D-8C73-68FA-1C72-E2D99279F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7" b="90196" l="9967" r="89869">
                        <a14:foregroundMark x1="89216" y1="45098" x2="89706" y2="39052"/>
                        <a14:foregroundMark x1="33868" y1="38350" x2="34551" y2="38288"/>
                        <a14:foregroundMark x1="12908" y1="90196" x2="12582" y2="80556"/>
                        <a14:foregroundMark x1="12582" y1="80556" x2="23693" y2="76144"/>
                        <a14:foregroundMark x1="23693" y1="76144" x2="34804" y2="75817"/>
                        <a14:foregroundMark x1="34804" y1="75817" x2="55229" y2="78268"/>
                        <a14:foregroundMark x1="55229" y1="78268" x2="55392" y2="83824"/>
                        <a14:foregroundMark x1="12418" y1="68791" x2="16176" y2="69935"/>
                        <a14:foregroundMark x1="21242" y1="68627" x2="17810" y2="70588"/>
                        <a14:foregroundMark x1="16503" y1="75654" x2="16503" y2="72222"/>
                        <a14:backgroundMark x1="33497" y1="37908" x2="32680" y2="38235"/>
                        <a14:backgroundMark x1="33987" y1="39052" x2="34314" y2="35948"/>
                        <a14:backgroundMark x1="35294" y1="39052" x2="34150" y2="372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04407" y="4250216"/>
            <a:ext cx="2525487" cy="25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E4F88F8-17E5-45E3-77B1-77FACD99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2925"/>
            <a:ext cx="10360152" cy="914400"/>
          </a:xfrm>
        </p:spPr>
        <p:txBody>
          <a:bodyPr/>
          <a:lstStyle/>
          <a:p>
            <a:r>
              <a:rPr lang="en-US" sz="3600"/>
              <a:t>Quick Do’s &amp; Don’ts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271695-7310-A3AC-BE02-631A4DE285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8750" y="2039112"/>
            <a:ext cx="4576953" cy="19354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/>
              <a:t>Do’s</a:t>
            </a:r>
          </a:p>
          <a:p>
            <a:pPr marL="342900" indent="-342900">
              <a:buClr>
                <a:srgbClr val="636A58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Observe your plants regularly</a:t>
            </a:r>
          </a:p>
          <a:p>
            <a:pPr marL="342900" indent="-342900">
              <a:buClr>
                <a:srgbClr val="636A58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Adjust care based on seasons</a:t>
            </a:r>
          </a:p>
          <a:p>
            <a:pPr marL="342900" indent="-342900">
              <a:buClr>
                <a:srgbClr val="636A58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Keep a gardening journal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16B585-CD6C-834A-4D92-651133C0B2D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81572" y="2039112"/>
            <a:ext cx="4576953" cy="19354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/>
              <a:t>Don’ts</a:t>
            </a:r>
          </a:p>
          <a:p>
            <a:pPr marL="342900" indent="-342900">
              <a:buClr>
                <a:srgbClr val="636A58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Overfertilize</a:t>
            </a:r>
          </a:p>
          <a:p>
            <a:pPr marL="342900" indent="-342900">
              <a:buClr>
                <a:srgbClr val="636A58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Crowd plants</a:t>
            </a:r>
          </a:p>
          <a:p>
            <a:pPr marL="342900" indent="-342900">
              <a:buClr>
                <a:srgbClr val="636A58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Ignore signs of stress (wilting, yellowing)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469ED-926E-7CEE-5AF2-BF9AC726D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3" name="Picture 12" descr="Icon&#10;&#10;AI-generated content may be incorrect.">
            <a:extLst>
              <a:ext uri="{FF2B5EF4-FFF2-40B4-BE49-F238E27FC236}">
                <a16:creationId xmlns:a16="http://schemas.microsoft.com/office/drawing/2014/main" id="{9A53FA9C-813B-3803-246D-343143824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908" t="19386" r="23070" b="27059"/>
          <a:stretch>
            <a:fillRect/>
          </a:stretch>
        </p:blipFill>
        <p:spPr>
          <a:xfrm>
            <a:off x="2207411" y="3976237"/>
            <a:ext cx="1676819" cy="1827079"/>
          </a:xfrm>
          <a:prstGeom prst="rect">
            <a:avLst/>
          </a:prstGeom>
        </p:spPr>
      </p:pic>
      <p:pic>
        <p:nvPicPr>
          <p:cNvPr id="15" name="Picture 14" descr="Icon&#10;&#10;AI-generated content may be incorrect.">
            <a:extLst>
              <a:ext uri="{FF2B5EF4-FFF2-40B4-BE49-F238E27FC236}">
                <a16:creationId xmlns:a16="http://schemas.microsoft.com/office/drawing/2014/main" id="{4161EB22-0A6F-541C-0A1D-3159D14C4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7417" y1="52667" x2="47417" y2="52667"/>
                      </a14:backgroundRemoval>
                    </a14:imgEffect>
                  </a14:imgLayer>
                </a14:imgProps>
              </a:ext>
            </a:extLst>
          </a:blip>
          <a:srcRect l="19026" t="12271" r="28466" b="30274"/>
          <a:stretch>
            <a:fillRect/>
          </a:stretch>
        </p:blipFill>
        <p:spPr>
          <a:xfrm>
            <a:off x="7336304" y="3810000"/>
            <a:ext cx="1828800" cy="19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9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D0D3B55-0550-C063-5932-23BB2DE34CBF}"/>
              </a:ext>
            </a:extLst>
          </p:cNvPr>
          <p:cNvSpPr/>
          <p:nvPr/>
        </p:nvSpPr>
        <p:spPr>
          <a:xfrm>
            <a:off x="4142758" y="5618966"/>
            <a:ext cx="2815589" cy="248602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BB31D2-C073-1683-963A-5C092941CF2B}"/>
              </a:ext>
            </a:extLst>
          </p:cNvPr>
          <p:cNvSpPr/>
          <p:nvPr/>
        </p:nvSpPr>
        <p:spPr>
          <a:xfrm>
            <a:off x="7761856" y="3191761"/>
            <a:ext cx="3889692" cy="40424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F966A10-A843-C531-83B9-2BA7C2D8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664" y="1599708"/>
            <a:ext cx="5459984" cy="858129"/>
          </a:xfrm>
        </p:spPr>
        <p:txBody>
          <a:bodyPr/>
          <a:lstStyle/>
          <a:p>
            <a:r>
              <a:rPr lang="en-US" sz="4000"/>
              <a:t>In Conclusion</a:t>
            </a:r>
            <a:endParaRPr lang="en-US"/>
          </a:p>
        </p:txBody>
      </p:sp>
      <p:pic>
        <p:nvPicPr>
          <p:cNvPr id="12" name="Picture Placeholder 11" descr="A picture containing grass, tree, outdoor, park">
            <a:extLst>
              <a:ext uri="{FF2B5EF4-FFF2-40B4-BE49-F238E27FC236}">
                <a16:creationId xmlns:a16="http://schemas.microsoft.com/office/drawing/2014/main" id="{73314436-220B-2D5B-CA4A-6E6DBE0F30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24907" r="24105"/>
          <a:stretch>
            <a:fillRect/>
          </a:stretch>
        </p:blipFill>
        <p:spPr>
          <a:xfrm>
            <a:off x="-1" y="261780"/>
            <a:ext cx="5046134" cy="659622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EA4F95-FAB2-3573-12A5-752117EEAB8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36015" y="2614322"/>
            <a:ext cx="5449824" cy="20571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cap="none"/>
              <a:t>Having patience and observation can lead to having a thriving garden - always start small and learn as you grow!</a:t>
            </a:r>
          </a:p>
          <a:p>
            <a:r>
              <a:rPr lang="en-US" cap="none"/>
              <a:t>Gardening is not just about the plants, it’s also about your joy, sustainability and health.</a:t>
            </a:r>
          </a:p>
          <a:p>
            <a:endParaRPr lang="en-US" cap="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7330B-07D5-CABB-D4DE-CFE7FAC4F8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0013" y="5880100"/>
            <a:ext cx="661987" cy="895350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0716B-21C9-8318-49FB-E7E9EBD38FD5}"/>
              </a:ext>
            </a:extLst>
          </p:cNvPr>
          <p:cNvSpPr txBox="1"/>
          <p:nvPr/>
        </p:nvSpPr>
        <p:spPr>
          <a:xfrm>
            <a:off x="7877256" y="4691899"/>
            <a:ext cx="1511632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i="1">
                <a:latin typeface="+mj-lt"/>
              </a:rPr>
              <a:t>Thank You,</a:t>
            </a:r>
            <a:endParaRPr lang="en-US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FF867-13A8-64B9-CF4E-FFF253F284B9}"/>
              </a:ext>
            </a:extLst>
          </p:cNvPr>
          <p:cNvSpPr txBox="1"/>
          <p:nvPr/>
        </p:nvSpPr>
        <p:spPr>
          <a:xfrm>
            <a:off x="7873905" y="5085708"/>
            <a:ext cx="366687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Selena M Saenz</a:t>
            </a:r>
          </a:p>
          <a:p>
            <a:r>
              <a:rPr lang="en-US">
                <a:latin typeface="Century Gothic"/>
              </a:rPr>
              <a:t>Environmental Educator</a:t>
            </a:r>
          </a:p>
          <a:p>
            <a:r>
              <a:rPr lang="en-US">
                <a:latin typeface="Century Gothic" panose="020B0502020202020204" pitchFamily="34" charset="0"/>
              </a:rPr>
              <a:t>956.638.4530</a:t>
            </a:r>
          </a:p>
          <a:p>
            <a:r>
              <a:rPr lang="en-US">
                <a:latin typeface="Century Gothic" panose="020B0502020202020204" pitchFamily="34" charset="0"/>
                <a:hlinkClick r:id="rId5"/>
              </a:rPr>
              <a:t>selena.saenz@pharr-tx.gov</a:t>
            </a:r>
            <a:endParaRPr lang="en-US">
              <a:latin typeface="Century Gothic" panose="020B0502020202020204" pitchFamily="34" charset="0"/>
            </a:endParaRPr>
          </a:p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241A1B-BA0A-E93B-C78A-EA9D58FF7F9D}"/>
              </a:ext>
            </a:extLst>
          </p:cNvPr>
          <p:cNvSpPr/>
          <p:nvPr/>
        </p:nvSpPr>
        <p:spPr>
          <a:xfrm rot="1980000">
            <a:off x="11890174" y="3036362"/>
            <a:ext cx="712769" cy="310766"/>
          </a:xfrm>
          <a:prstGeom prst="round2SameRect">
            <a:avLst/>
          </a:prstGeom>
          <a:solidFill>
            <a:srgbClr val="93D0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tored Data 19">
            <a:extLst>
              <a:ext uri="{FF2B5EF4-FFF2-40B4-BE49-F238E27FC236}">
                <a16:creationId xmlns:a16="http://schemas.microsoft.com/office/drawing/2014/main" id="{2DA8C012-2CEE-8009-D85A-D9A3D0061550}"/>
              </a:ext>
            </a:extLst>
          </p:cNvPr>
          <p:cNvSpPr/>
          <p:nvPr/>
        </p:nvSpPr>
        <p:spPr>
          <a:xfrm rot="7380000">
            <a:off x="11545142" y="3107769"/>
            <a:ext cx="707727" cy="907821"/>
          </a:xfrm>
          <a:prstGeom prst="flowChartOnlineStorag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C2873-4D36-0CFB-9B80-982C8F1B0DD8}"/>
              </a:ext>
            </a:extLst>
          </p:cNvPr>
          <p:cNvSpPr/>
          <p:nvPr/>
        </p:nvSpPr>
        <p:spPr>
          <a:xfrm rot="3720000">
            <a:off x="9709354" y="860540"/>
            <a:ext cx="5516206" cy="248602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278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42" y="2200275"/>
            <a:ext cx="6718173" cy="2562225"/>
          </a:xfrm>
        </p:spPr>
        <p:txBody>
          <a:bodyPr/>
          <a:lstStyle/>
          <a:p>
            <a:r>
              <a:rPr lang="en-US" sz="3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Home Gardening?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83175-2698-49FA-6084-13A02E5A0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131" y="1143000"/>
            <a:ext cx="4190999" cy="4679830"/>
          </a:xfrm>
        </p:spPr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Fresh Produce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Mental Wellness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1" y="608557"/>
            <a:ext cx="5433900" cy="1143001"/>
          </a:xfrm>
        </p:spPr>
        <p:txBody>
          <a:bodyPr/>
          <a:lstStyle/>
          <a:p>
            <a:r>
              <a:rPr lang="en-US" sz="3600"/>
              <a:t>Choose Your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1E196-771E-43C9-21A9-F5C7EB782F87}"/>
              </a:ext>
            </a:extLst>
          </p:cNvPr>
          <p:cNvSpPr txBox="1"/>
          <p:nvPr/>
        </p:nvSpPr>
        <p:spPr>
          <a:xfrm>
            <a:off x="664029" y="2521059"/>
            <a:ext cx="4793796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/>
              <a:t>Container Gardens</a:t>
            </a:r>
          </a:p>
          <a:p>
            <a:pPr marL="457200" indent="-4572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/>
              <a:t>Raised Beds</a:t>
            </a:r>
          </a:p>
          <a:p>
            <a:pPr marL="457200" indent="-4572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/>
              <a:t>Indoor Herb Gardens</a:t>
            </a:r>
          </a:p>
          <a:p>
            <a:pPr marL="457200" indent="-4572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/>
              <a:t>Balcony or Vertical Gardens</a:t>
            </a:r>
          </a:p>
          <a:p>
            <a:pPr marL="457200" indent="-4572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/>
              <a:t>Traditional Backyard Garden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CECB71E-CCDF-4ADF-21C3-75495585C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4816" r="248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189" y="261780"/>
            <a:ext cx="4754880" cy="1451429"/>
          </a:xfrm>
        </p:spPr>
        <p:txBody>
          <a:bodyPr anchor="b"/>
          <a:lstStyle/>
          <a:p>
            <a:pPr algn="ctr"/>
            <a:r>
              <a:rPr lang="en-US" sz="4000"/>
              <a:t>The Power of </a:t>
            </a:r>
            <a:br>
              <a:rPr lang="en-US" sz="4000"/>
            </a:br>
            <a:r>
              <a:rPr lang="en-US" sz="4000"/>
              <a:t>the Sun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23969" y="2542076"/>
            <a:ext cx="5449824" cy="17738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cap="none"/>
              <a:t>Most vegetables and flowers need </a:t>
            </a:r>
            <a:r>
              <a:rPr lang="en-US" sz="2800" b="1" cap="none"/>
              <a:t>6-8 hours </a:t>
            </a:r>
            <a:r>
              <a:rPr lang="en-US" sz="2800" cap="none"/>
              <a:t>of direct sunlight</a:t>
            </a:r>
          </a:p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cap="none"/>
              <a:t>For indoor setups place your plants near a </a:t>
            </a:r>
            <a:r>
              <a:rPr lang="en-US" sz="2800" b="1" cap="none"/>
              <a:t>south </a:t>
            </a:r>
            <a:r>
              <a:rPr lang="en-US" sz="2800" cap="none"/>
              <a:t>facing window for best results</a:t>
            </a:r>
          </a:p>
          <a:p>
            <a:pPr marL="1028700" lvl="1" indent="-342900">
              <a:buClr>
                <a:srgbClr val="505A47"/>
              </a:buClr>
              <a:buSzPct val="85000"/>
              <a:buFont typeface="Courier New" panose="02070309020205020404" pitchFamily="49" charset="0"/>
              <a:buChar char="o"/>
            </a:pPr>
            <a:r>
              <a:rPr lang="en-US" cap="none"/>
              <a:t>Rotate indoor plants for even growing</a:t>
            </a:r>
          </a:p>
        </p:txBody>
      </p:sp>
      <p:pic>
        <p:nvPicPr>
          <p:cNvPr id="12" name="Picture Placeholder 11" descr="A picture containing plant, outdoor, house, garden&#10;&#10;AI-generated content may be incorrect.">
            <a:extLst>
              <a:ext uri="{FF2B5EF4-FFF2-40B4-BE49-F238E27FC236}">
                <a16:creationId xmlns:a16="http://schemas.microsoft.com/office/drawing/2014/main" id="{7480FAE8-891E-25EC-08B3-A385B1F0BE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629" r="24629"/>
          <a:stretch>
            <a:fillRect/>
          </a:stretch>
        </p:blipFill>
        <p:spPr>
          <a:xfrm>
            <a:off x="0" y="261780"/>
            <a:ext cx="5046134" cy="6596220"/>
          </a:xfrm>
        </p:spPr>
      </p:pic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3330"/>
            <a:ext cx="3882684" cy="914400"/>
          </a:xfrm>
        </p:spPr>
        <p:txBody>
          <a:bodyPr/>
          <a:lstStyle/>
          <a:p>
            <a:r>
              <a:rPr lang="en-US" sz="3600"/>
              <a:t>Watering Wisely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FDA37B-399A-B9F0-7A7D-2A891EB7FF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436" y="3260772"/>
            <a:ext cx="4775200" cy="33565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Check soil before watering (If dry </a:t>
            </a:r>
            <a:r>
              <a:rPr lang="en-US" b="1"/>
              <a:t>1-inch</a:t>
            </a:r>
            <a:r>
              <a:rPr lang="en-US"/>
              <a:t> </a:t>
            </a:r>
            <a:r>
              <a:rPr lang="en-US" b="1"/>
              <a:t>below </a:t>
            </a:r>
            <a:r>
              <a:rPr lang="en-US"/>
              <a:t>surface = time to water)</a:t>
            </a:r>
          </a:p>
          <a:p>
            <a:pPr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Water in the early mornings or late afternoons</a:t>
            </a:r>
          </a:p>
          <a:p>
            <a:pPr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Avoid overwatering – </a:t>
            </a:r>
            <a:r>
              <a:rPr lang="en-US" b="1"/>
              <a:t>root rot</a:t>
            </a:r>
            <a:r>
              <a:rPr lang="en-US"/>
              <a:t> is very common</a:t>
            </a:r>
          </a:p>
          <a:p>
            <a:pPr lvl="1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A plant disease where roots decay due to a lack of oxygen, typically from overwatering and poor drainage</a:t>
            </a:r>
          </a:p>
          <a:p>
            <a:pPr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Use self-watering pots or a drip irrigation for consistency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5E969-9F8F-0162-C317-53B4ADE0E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8200" y="240652"/>
            <a:ext cx="4136129" cy="2760866"/>
          </a:xfrm>
          <a:prstGeom prst="rect">
            <a:avLst/>
          </a:prstGeom>
        </p:spPr>
      </p:pic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1D075DDF-0AF2-AF30-538A-0A1B8BD5A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224" y="2241005"/>
            <a:ext cx="5478576" cy="3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1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36171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/>
              <a:t>Boosting Soil Life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846849-DC0A-EE3B-2E5E-D669EC127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5418" y="1960931"/>
            <a:ext cx="5143499" cy="3586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cap="none"/>
              <a:t>Use high quality potting mix or compost rich soil</a:t>
            </a:r>
          </a:p>
          <a:p>
            <a:pPr marL="342900" indent="-342900" algn="l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cap="none"/>
              <a:t>If possible, test the pH if you plan on growing fruits and veggies</a:t>
            </a:r>
          </a:p>
          <a:p>
            <a:pPr marL="1028700" lvl="1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000" cap="none"/>
              <a:t>There are websites that can help the pH balance you're looking for</a:t>
            </a:r>
          </a:p>
          <a:p>
            <a:pPr marL="1714500" lvl="1" indent="-342900" algn="l">
              <a:buClr>
                <a:srgbClr val="505A47"/>
              </a:buClr>
              <a:buSzPct val="90000"/>
              <a:buFont typeface="Arial" panose="02070309020205020404" pitchFamily="49" charset="0"/>
              <a:buChar char="•"/>
            </a:pPr>
            <a:r>
              <a:rPr lang="en-US" sz="1300" b="1" i="1">
                <a:hlinkClick r:id="rId3"/>
              </a:rPr>
              <a:t>How to Test Soil pH With and Without a Kit</a:t>
            </a:r>
            <a:endParaRPr lang="en-US" sz="1300"/>
          </a:p>
          <a:p>
            <a:pPr marL="342900" indent="-342900" algn="l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cap="none"/>
              <a:t>Add organic compost regularly</a:t>
            </a:r>
          </a:p>
          <a:p>
            <a:pPr marL="342900" indent="-342900" algn="l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cap="none"/>
              <a:t>Add mulch if you want to retain moisture and reduce weeds </a:t>
            </a:r>
          </a:p>
        </p:txBody>
      </p:sp>
      <p:pic>
        <p:nvPicPr>
          <p:cNvPr id="3" name="Picture 2" descr="A person holding a pile of dirt&#10;&#10;AI-generated content may be incorrect.">
            <a:extLst>
              <a:ext uri="{FF2B5EF4-FFF2-40B4-BE49-F238E27FC236}">
                <a16:creationId xmlns:a16="http://schemas.microsoft.com/office/drawing/2014/main" id="{382829CF-C27A-F8E7-2653-65CEF38EE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8807" y="1735155"/>
            <a:ext cx="5143500" cy="381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F4039F-BC6E-5A69-10CB-ACFF589FF758}"/>
              </a:ext>
            </a:extLst>
          </p:cNvPr>
          <p:cNvSpPr txBox="1"/>
          <p:nvPr/>
        </p:nvSpPr>
        <p:spPr>
          <a:xfrm>
            <a:off x="708807" y="5545155"/>
            <a:ext cx="5143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learn.e-limu.org/topic/view/?c=48&amp;t=267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3217"/>
            <a:ext cx="10360152" cy="914400"/>
          </a:xfrm>
        </p:spPr>
        <p:txBody>
          <a:bodyPr/>
          <a:lstStyle/>
          <a:p>
            <a:r>
              <a:rPr lang="en-US" sz="3600"/>
              <a:t>Climate &amp; Temperature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A3718F-D67C-255A-4B64-BA379609FCD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361803"/>
            <a:ext cx="5509631" cy="38770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Know your plants' </a:t>
            </a:r>
            <a:r>
              <a:rPr lang="en-US" b="1"/>
              <a:t>"USDA hardiness zone"</a:t>
            </a:r>
          </a:p>
          <a:p>
            <a:pPr marL="571500" lvl="1" indent="-342900">
              <a:buClr>
                <a:srgbClr val="505A47"/>
              </a:buClr>
              <a:buSzPct val="90000"/>
            </a:pPr>
            <a:r>
              <a:rPr lang="en-US" sz="1800"/>
              <a:t>These zones help gardeners choose perennial plants, shrubs, and trees that will thrive year-round in their area</a:t>
            </a:r>
          </a:p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Protect them from extreme heat or cold (especially potted plants)</a:t>
            </a:r>
          </a:p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Use greenhouses or row covers in the cooler seasons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A picture containing white&#10;&#10;AI-generated content may be incorrect.">
            <a:extLst>
              <a:ext uri="{FF2B5EF4-FFF2-40B4-BE49-F238E27FC236}">
                <a16:creationId xmlns:a16="http://schemas.microsoft.com/office/drawing/2014/main" id="{764D92F6-4039-50D5-4AC3-F8C46662F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031" y="263217"/>
            <a:ext cx="5260477" cy="3037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greenhouse, building, plant, area&#10;&#10;AI-generated content may be incorrect.">
            <a:extLst>
              <a:ext uri="{FF2B5EF4-FFF2-40B4-BE49-F238E27FC236}">
                <a16:creationId xmlns:a16="http://schemas.microsoft.com/office/drawing/2014/main" id="{A81689B2-0D62-12A3-1D23-5ADC94016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769" y="4131504"/>
            <a:ext cx="4576954" cy="257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Map">
            <a:extLst>
              <a:ext uri="{FF2B5EF4-FFF2-40B4-BE49-F238E27FC236}">
                <a16:creationId xmlns:a16="http://schemas.microsoft.com/office/drawing/2014/main" id="{D448E518-3B9C-7FFA-118D-DC1896FE6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092" y="3425568"/>
            <a:ext cx="3637866" cy="2719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559DB7-CE54-B075-0D97-974515DCD0F5}"/>
              </a:ext>
            </a:extLst>
          </p:cNvPr>
          <p:cNvSpPr txBox="1"/>
          <p:nvPr/>
        </p:nvSpPr>
        <p:spPr>
          <a:xfrm>
            <a:off x="10310189" y="3557670"/>
            <a:ext cx="1656308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South Texas falls into the USDA Hardiness Zone </a:t>
            </a:r>
            <a:r>
              <a:rPr lang="en-US" b="1"/>
              <a:t>9a and 9b</a:t>
            </a:r>
            <a:r>
              <a:rPr lang="en-US"/>
              <a:t>, which includes the Rio Grande Valley and the Gulf Coast areas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E6212-9654-BB6E-6ED2-0D6F31F5F259}"/>
              </a:ext>
            </a:extLst>
          </p:cNvPr>
          <p:cNvSpPr txBox="1"/>
          <p:nvPr/>
        </p:nvSpPr>
        <p:spPr>
          <a:xfrm>
            <a:off x="6418908" y="6148469"/>
            <a:ext cx="363750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i="1">
                <a:ea typeface="+mn-lt"/>
                <a:cs typeface="+mn-lt"/>
                <a:hlinkClick r:id="rId7"/>
              </a:rPr>
              <a:t>Website: USDA Plant Hardiness Zone Map</a:t>
            </a:r>
            <a:endParaRPr lang="en-US" sz="1400" b="1" i="1"/>
          </a:p>
        </p:txBody>
      </p:sp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28" y="504634"/>
            <a:ext cx="5076592" cy="914400"/>
          </a:xfrm>
        </p:spPr>
        <p:txBody>
          <a:bodyPr/>
          <a:lstStyle/>
          <a:p>
            <a:r>
              <a:rPr lang="en-US" sz="3600"/>
              <a:t>Protecting Your Plants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798761A-B671-4825-623F-F4726F2BDF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39943" y="962025"/>
            <a:ext cx="5423061" cy="36191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Regularly inspect leaves and stems</a:t>
            </a:r>
          </a:p>
          <a:p>
            <a:pPr marL="1028700" lvl="2" indent="-342900">
              <a:buClr>
                <a:srgbClr val="505A47"/>
              </a:buClr>
              <a:buSzPct val="90000"/>
            </a:pPr>
            <a:r>
              <a:rPr lang="en-US" sz="1800"/>
              <a:t>Especially the </a:t>
            </a:r>
            <a:r>
              <a:rPr lang="en-US" sz="1800" b="1"/>
              <a:t>underside </a:t>
            </a:r>
            <a:r>
              <a:rPr lang="en-US" sz="1800"/>
              <a:t>of the leaves</a:t>
            </a:r>
          </a:p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Use natural remedies (e.g., neem oil or soap spray)</a:t>
            </a:r>
          </a:p>
          <a:p>
            <a:pPr marL="1028700" lvl="2" indent="-342900">
              <a:buClr>
                <a:srgbClr val="505A47"/>
              </a:buClr>
              <a:buSzPct val="90000"/>
            </a:pPr>
            <a:r>
              <a:rPr lang="en-US" sz="1800"/>
              <a:t>Soap Spray: </a:t>
            </a:r>
          </a:p>
          <a:p>
            <a:pPr marL="1485900" lvl="3" indent="-342900">
              <a:lnSpc>
                <a:spcPct val="100000"/>
              </a:lnSpc>
              <a:spcBef>
                <a:spcPts val="0"/>
              </a:spcBef>
              <a:buClr>
                <a:srgbClr val="505A47"/>
              </a:buClr>
              <a:buSzPct val="90000"/>
            </a:pPr>
            <a:r>
              <a:rPr lang="en-US" sz="1800"/>
              <a:t>Best Ratio: </a:t>
            </a:r>
            <a:r>
              <a:rPr lang="en-US" sz="1800" b="1"/>
              <a:t>9:1</a:t>
            </a:r>
            <a:r>
              <a:rPr lang="en-US" sz="1800"/>
              <a:t> Water to Soap</a:t>
            </a:r>
          </a:p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Attract beneficial insects (ladybugs, bees)</a:t>
            </a:r>
          </a:p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Remove diseased leaves promptly and properly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12FDC-7484-2B3B-E496-144348256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3" name="Picture 12" descr="A close up of a green leaf">
            <a:extLst>
              <a:ext uri="{FF2B5EF4-FFF2-40B4-BE49-F238E27FC236}">
                <a16:creationId xmlns:a16="http://schemas.microsoft.com/office/drawing/2014/main" id="{38F4C877-FECA-766C-C4B3-45DC75976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189" b="5172"/>
          <a:stretch>
            <a:fillRect/>
          </a:stretch>
        </p:blipFill>
        <p:spPr>
          <a:xfrm>
            <a:off x="747720" y="1959438"/>
            <a:ext cx="3889666" cy="24197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D6655B-D622-9F9A-7D53-6CD8F5E1B2A0}"/>
              </a:ext>
            </a:extLst>
          </p:cNvPr>
          <p:cNvSpPr txBox="1"/>
          <p:nvPr/>
        </p:nvSpPr>
        <p:spPr>
          <a:xfrm>
            <a:off x="0" y="6544871"/>
            <a:ext cx="34808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forestryimages.org/browse/detail.cfm?imgnum=5475070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16" name="Picture 15" descr="A close up of a leaf">
            <a:extLst>
              <a:ext uri="{FF2B5EF4-FFF2-40B4-BE49-F238E27FC236}">
                <a16:creationId xmlns:a16="http://schemas.microsoft.com/office/drawing/2014/main" id="{0E9B336E-34DD-7959-9FBD-7FCCFC089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09512" y="4086274"/>
            <a:ext cx="2456279" cy="2456279"/>
          </a:xfrm>
          <a:prstGeom prst="rect">
            <a:avLst/>
          </a:prstGeom>
        </p:spPr>
      </p:pic>
      <p:pic>
        <p:nvPicPr>
          <p:cNvPr id="18" name="Picture 17" descr="Diagram&#10;&#10;AI-generated content may be incorrect.">
            <a:extLst>
              <a:ext uri="{FF2B5EF4-FFF2-40B4-BE49-F238E27FC236}">
                <a16:creationId xmlns:a16="http://schemas.microsoft.com/office/drawing/2014/main" id="{E3C27CA3-682C-51B5-FF2A-79D7BCEDF8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" b="95467" l="10000" r="90000">
                        <a14:foregroundMark x1="27933" y1="90000" x2="39733" y2="97000"/>
                        <a14:foregroundMark x1="39733" y1="97000" x2="53333" y2="98333"/>
                        <a14:foregroundMark x1="53333" y1="98333" x2="66867" y2="95533"/>
                        <a14:foregroundMark x1="66867" y1="95533" x2="72733" y2="90000"/>
                        <a14:foregroundMark x1="43200" y1="12800" x2="54400" y2="3333"/>
                        <a14:foregroundMark x1="54400" y1="3333" x2="56533" y2="14533"/>
                        <a14:foregroundMark x1="42067" y1="14267" x2="51733" y2="3000"/>
                        <a14:foregroundMark x1="51733" y1="3000" x2="53067" y2="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0807" y="3927859"/>
            <a:ext cx="2718004" cy="27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5044F7-BD97-2FDE-4E33-A565BCF0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33400"/>
            <a:ext cx="7534656" cy="914400"/>
          </a:xfrm>
        </p:spPr>
        <p:txBody>
          <a:bodyPr/>
          <a:lstStyle/>
          <a:p>
            <a:r>
              <a:rPr lang="en-US" sz="3600"/>
              <a:t>Trimming &amp; Tending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97F60-88E2-C430-D52B-6604405AD5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6299" y="1724786"/>
            <a:ext cx="5650992" cy="25900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Remove weeds and deadheads (spent flowers) </a:t>
            </a:r>
          </a:p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Prune to encourage new growth</a:t>
            </a:r>
          </a:p>
          <a:p>
            <a:pPr marL="571500" lvl="1" indent="-342900">
              <a:buClr>
                <a:srgbClr val="505A47"/>
              </a:buClr>
              <a:buSzPct val="90000"/>
            </a:pPr>
            <a:r>
              <a:rPr lang="en-US" b="1" i="1" u="sng">
                <a:ea typeface="+mn-lt"/>
                <a:cs typeface="+mn-lt"/>
                <a:hlinkClick r:id="rId3"/>
              </a:rPr>
              <a:t>How to Prune Trees and Plants</a:t>
            </a:r>
            <a:endParaRPr lang="en-US" b="1" i="1" u="sng">
              <a:ea typeface="+mn-lt"/>
              <a:cs typeface="+mn-lt"/>
            </a:endParaRPr>
          </a:p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Support climbing plants (trellises, cages)</a:t>
            </a:r>
          </a:p>
          <a:p>
            <a:pPr marL="342900" indent="-342900">
              <a:buClr>
                <a:srgbClr val="505A4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/>
              <a:t>Rotate crops seasonally to prevent soil depletion (for veggies only)</a:t>
            </a:r>
          </a:p>
        </p:txBody>
      </p:sp>
      <p:pic>
        <p:nvPicPr>
          <p:cNvPr id="7" name="Picture Placeholder 6" descr="A picture containing person, green, preparing, vegetable&#10;&#10;AI-generated content may be incorrect.">
            <a:extLst>
              <a:ext uri="{FF2B5EF4-FFF2-40B4-BE49-F238E27FC236}">
                <a16:creationId xmlns:a16="http://schemas.microsoft.com/office/drawing/2014/main" id="{FDD7AFB5-39EC-7BCC-D45D-72112F6CF5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2607" r="20715"/>
          <a:stretch>
            <a:fillRect/>
          </a:stretch>
        </p:blipFill>
        <p:spPr>
          <a:xfrm>
            <a:off x="7602489" y="0"/>
            <a:ext cx="4589511" cy="655502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7178E-2F37-C84F-8A78-29A0217E0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7027" y1="27973" x2="78919" y2="27162"/>
                        <a14:foregroundMark x1="42568" y1="51081" x2="41892" y2="48378"/>
                        <a14:foregroundMark x1="56081" y1="52703" x2="57162" y2="51081"/>
                        <a14:foregroundMark x1="53108" y1="70811" x2="53784" y2="68784"/>
                        <a14:foregroundMark x1="44595" y1="73649" x2="44595" y2="73649"/>
                        <a14:foregroundMark x1="49324" y1="73108" x2="49324" y2="73108"/>
                        <a14:foregroundMark x1="56216" y1="75135" x2="56216" y2="75135"/>
                        <a14:foregroundMark x1="69324" y1="78514" x2="69324" y2="78514"/>
                        <a14:foregroundMark x1="69054" y1="79324" x2="69865" y2="76892"/>
                        <a14:backgroundMark x1="45676" y1="64189" x2="46081" y2="62973"/>
                        <a14:backgroundMark x1="30676" y1="68243" x2="30676" y2="68243"/>
                        <a14:backgroundMark x1="36622" y1="83378" x2="36622" y2="83378"/>
                        <a14:backgroundMark x1="28784" y1="77838" x2="28784" y2="77838"/>
                        <a14:backgroundMark x1="42162" y1="45541" x2="42162" y2="45541"/>
                        <a14:backgroundMark x1="46081" y1="39324" x2="46081" y2="39324"/>
                        <a14:backgroundMark x1="53649" y1="28784" x2="53649" y2="28784"/>
                        <a14:backgroundMark x1="33514" y1="27297" x2="33514" y2="27297"/>
                        <a14:backgroundMark x1="69730" y1="51757" x2="69730" y2="51757"/>
                        <a14:backgroundMark x1="69189" y1="44459" x2="69189" y2="44459"/>
                        <a14:backgroundMark x1="69459" y1="74189" x2="69459" y2="74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068" y="4040341"/>
            <a:ext cx="2514600" cy="251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73159A-683F-B727-FEBF-8EC34566A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525" t="15453" r="24156" b="13772"/>
          <a:stretch>
            <a:fillRect/>
          </a:stretch>
        </p:blipFill>
        <p:spPr>
          <a:xfrm>
            <a:off x="4319141" y="4040341"/>
            <a:ext cx="1555008" cy="23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0980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C9E05E7BF5A840B617DC3665D1748D" ma:contentTypeVersion="13" ma:contentTypeDescription="Create a new document." ma:contentTypeScope="" ma:versionID="1ce3258a64e6bf07a2eb535a76ea4178">
  <xsd:schema xmlns:xsd="http://www.w3.org/2001/XMLSchema" xmlns:xs="http://www.w3.org/2001/XMLSchema" xmlns:p="http://schemas.microsoft.com/office/2006/metadata/properties" xmlns:ns2="94656288-8a32-410f-a78f-dab219b695b5" xmlns:ns3="0f3f4bc9-781a-4855-8c4f-7b9002605310" targetNamespace="http://schemas.microsoft.com/office/2006/metadata/properties" ma:root="true" ma:fieldsID="2f61f97c0536dac5c1557f2e12490873" ns2:_="" ns3:_="">
    <xsd:import namespace="94656288-8a32-410f-a78f-dab219b695b5"/>
    <xsd:import namespace="0f3f4bc9-781a-4855-8c4f-7b900260531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56288-8a32-410f-a78f-dab219b695b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a29cf4d-9184-4a89-9426-fd7e46a45c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f4bc9-781a-4855-8c4f-7b900260531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736b622-07d3-43f3-bd1d-e81fb5a77fa5}" ma:internalName="TaxCatchAll" ma:showField="CatchAllData" ma:web="0f3f4bc9-781a-4855-8c4f-7b9002605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3f4bc9-781a-4855-8c4f-7b9002605310" xsi:nil="true"/>
    <lcf76f155ced4ddcb4097134ff3c332f xmlns="94656288-8a32-410f-a78f-dab219b695b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67875C-5A0A-4E38-8CF2-0A1F81F7F949}"/>
</file>

<file path=customXml/itemProps2.xml><?xml version="1.0" encoding="utf-8"?>
<ds:datastoreItem xmlns:ds="http://schemas.openxmlformats.org/officeDocument/2006/customXml" ds:itemID="{85DF9CEC-52C2-4D14-B2F5-11176002A8B6}">
  <ds:schemaRefs>
    <ds:schemaRef ds:uri="http://purl.org/dc/terms/"/>
    <ds:schemaRef ds:uri="http://schemas.microsoft.com/office/2006/metadata/properties"/>
    <ds:schemaRef ds:uri="http://schemas.microsoft.com/sharepoint/v3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230e9df3-be65-4c73-a93b-d1236ebd677e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{FF14CB50-910B-40CF-8714-E763B7938ADE}TF1ed9553b-00c4-4092-846a-c8f7f2908f3beecd942f_win32-8e33096c3cfc</Template>
  <TotalTime>0</TotalTime>
  <Words>704</Words>
  <Application>Microsoft Office PowerPoint</Application>
  <PresentationFormat>Widescreen</PresentationFormat>
  <Paragraphs>108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 Gothic</vt:lpstr>
      <vt:lpstr>Courier New</vt:lpstr>
      <vt:lpstr>Dreaming Outloud Script Pro</vt:lpstr>
      <vt:lpstr>Gill Sans Nova Light</vt:lpstr>
      <vt:lpstr>Sagona Book</vt:lpstr>
      <vt:lpstr>Custom</vt:lpstr>
      <vt:lpstr>How to Maintain Your  At-Home Garden</vt:lpstr>
      <vt:lpstr>Why Home Gardening?</vt:lpstr>
      <vt:lpstr>Choose Your Style</vt:lpstr>
      <vt:lpstr>The Power of  the Sun</vt:lpstr>
      <vt:lpstr>Watering Wisely</vt:lpstr>
      <vt:lpstr>Boosting Soil Life</vt:lpstr>
      <vt:lpstr>Climate &amp; Temperature</vt:lpstr>
      <vt:lpstr>Protecting Your Plants</vt:lpstr>
      <vt:lpstr>Trimming &amp; Tending</vt:lpstr>
      <vt:lpstr>Seasonal Tips</vt:lpstr>
      <vt:lpstr>Tools &amp; Equipment</vt:lpstr>
      <vt:lpstr>Quick Do’s &amp; Don’ts</vt:lpstr>
      <vt:lpstr>In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Selena M Saenz</dc:creator>
  <cp:lastModifiedBy>Selena M Saenz</cp:lastModifiedBy>
  <cp:revision>2</cp:revision>
  <cp:lastPrinted>2025-10-16T18:39:07Z</cp:lastPrinted>
  <dcterms:created xsi:type="dcterms:W3CDTF">2025-09-17T16:22:51Z</dcterms:created>
  <dcterms:modified xsi:type="dcterms:W3CDTF">2025-10-16T19:31:38Z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0x0101006DC9E05E7BF5A840B617DC3665D1748D</vt:lpwstr>
  </property>
  <property fmtid="{D5CDD505-2E9C-101B-9397-08002B2CF9AE}" pid="3" name="MediaServiceImageTags">
    <vt:lpwstr/>
  </property>
</Properties>
</file>